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307" r:id="rId10"/>
    <p:sldId id="309" r:id="rId11"/>
    <p:sldId id="310" r:id="rId12"/>
    <p:sldId id="311" r:id="rId13"/>
    <p:sldId id="312" r:id="rId14"/>
    <p:sldId id="313" r:id="rId15"/>
    <p:sldId id="314" r:id="rId16"/>
    <p:sldId id="262" r:id="rId17"/>
    <p:sldId id="306" r:id="rId18"/>
    <p:sldId id="308" r:id="rId19"/>
    <p:sldId id="315" r:id="rId20"/>
    <p:sldId id="316" r:id="rId21"/>
    <p:sldId id="317" r:id="rId22"/>
    <p:sldId id="321" r:id="rId23"/>
    <p:sldId id="322" r:id="rId24"/>
    <p:sldId id="318" r:id="rId25"/>
    <p:sldId id="319" r:id="rId26"/>
    <p:sldId id="320" r:id="rId27"/>
    <p:sldId id="263" r:id="rId28"/>
    <p:sldId id="264" r:id="rId29"/>
    <p:sldId id="265" r:id="rId3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649991-0C44-4BC9-94A1-BFEB6AAA6088}">
  <a:tblStyle styleId="{BB649991-0C44-4BC9-94A1-BFEB6AAA60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4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{BB649991-0C44-4BC9-94A1-BFEB6AAA6088}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{BB649991-0C44-4BC9-94A1-BFEB6AAA6088}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Asbjorn88/otus-solution/tree/master/project" TargetMode="External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0.10/" TargetMode="External"/><Relationship Id="rId2" Type="http://schemas.openxmlformats.org/officeDocument/2006/relationships/hyperlink" Target="https://192.168.50.10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192.168.50.10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192.168.50.10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0.10/" TargetMode="External"/><Relationship Id="rId2" Type="http://schemas.openxmlformats.org/officeDocument/2006/relationships/hyperlink" Target="https://192.168.50.10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192.168.50.10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0.10/" TargetMode="External"/><Relationship Id="rId2" Type="http://schemas.openxmlformats.org/officeDocument/2006/relationships/hyperlink" Target="https://192.168.50.10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0.10/" TargetMode="External"/><Relationship Id="rId7" Type="http://schemas.openxmlformats.org/officeDocument/2006/relationships/image" Target="../media/image55.gif"/><Relationship Id="rId2" Type="http://schemas.openxmlformats.org/officeDocument/2006/relationships/hyperlink" Target="https://192.168.50.10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hyperlink" Target="http://192.168.50.10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270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отказоустойчивой системы балансировки трафика L4/L7 на базе </a:t>
            </a:r>
            <a:r>
              <a:rPr lang="ru-RU" sz="41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Nginx</a:t>
            </a: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ru-RU" sz="41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Angie</a:t>
            </a:r>
            <a:endParaRPr lang="ru-RU"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Администрирование </a:t>
            </a: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Nginx/Angie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474" y="858836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AD783-3050-C7B2-7BA3-213DC9FA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frontend</a:t>
            </a:r>
            <a:r>
              <a:rPr lang="ru-RU" dirty="0"/>
              <a:t>: Настройка балансировки </a:t>
            </a:r>
            <a:r>
              <a:rPr lang="en-US" dirty="0"/>
              <a:t>L7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32301-D155-042E-7670-C56AA6919415}"/>
              </a:ext>
            </a:extLst>
          </p:cNvPr>
          <p:cNvSpPr txBox="1"/>
          <p:nvPr/>
        </p:nvSpPr>
        <p:spPr>
          <a:xfrm>
            <a:off x="540980" y="1426623"/>
            <a:ext cx="631702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upstream wordpress-l7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zone wordpress-l7 1M;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least_conn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; #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Балансировка на основе количества подключений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server 192.168.50.13:443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slow_start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=5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max_conns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=200;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медленный ввод узла в работу в течение 5 сек.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server 192.168.50.14:443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slow_start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=5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max_conns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=200;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ограничение количества подключений 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server 192.168.50.15:443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slow_start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=5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max_conns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=200;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server 192.168.50.16:443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slow_start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=5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max_conns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=200;  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server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listen 443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reuseport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ssl_certificate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/opt/ssl.crt;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ssl_certificate_key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/opt/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ssl.key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status_zone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wordpress-l7;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мониторинг зоны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/var/log/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/l7.access.log extended;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error_log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/var/log/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/l7.error.log error;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#limit_req zone={{ zone }} burst={{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zone_burst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}};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ограничения по количеству запросов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limit_req_log_level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error;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limit_req_status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444;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location /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proxy_set_header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Host $host;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proxy_set_header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X-Forwarded-For $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proxy_add_x_forwarded_for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proxy_set_header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X-Real-IP $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remote_addr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proxy_pass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https://wordpress-l7;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338" name="Picture 2" descr="pepe_sheep Emoji">
            <a:extLst>
              <a:ext uri="{FF2B5EF4-FFF2-40B4-BE49-F238E27FC236}">
                <a16:creationId xmlns:a16="http://schemas.microsoft.com/office/drawing/2014/main" id="{9100F7DB-001C-E038-0780-1D4C53DA1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4845"/>
            <a:ext cx="711433" cy="71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43EFB-B151-9D19-AD15-54DCD872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frontend</a:t>
            </a:r>
            <a:r>
              <a:rPr lang="ru-RU" dirty="0"/>
              <a:t>: Настройка балансировки </a:t>
            </a:r>
            <a:r>
              <a:rPr lang="en-US" dirty="0"/>
              <a:t>L</a:t>
            </a:r>
            <a:r>
              <a:rPr lang="ru-RU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63191-BFEF-D487-6F5A-CE86DEB81444}"/>
              </a:ext>
            </a:extLst>
          </p:cNvPr>
          <p:cNvSpPr txBox="1"/>
          <p:nvPr/>
        </p:nvSpPr>
        <p:spPr>
          <a:xfrm>
            <a:off x="536193" y="1771318"/>
            <a:ext cx="63170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upstream wordpress-l4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zone wordpress-l4 1M;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least_conn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server 192.168.50.13: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slow_start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=5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max_conns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=200;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медленный ввод узла в работу в течение 5 сек.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server 192.168.50.14: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slow_start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=5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max_conns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=200;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ограничение количества подключений 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server 192.168.50.15: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slow_start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=5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max_conns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=200;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server 192.168.50.16:</a:t>
            </a:r>
            <a:r>
              <a:rPr lang="ru-R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slow_start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=5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max_conns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=200;</a:t>
            </a:r>
            <a:endParaRPr lang="ru-R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server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listen 80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reuseport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proxy_pass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wordpress-l4;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status_zone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wordpress-l4;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/var/log/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/l4.access.log proxy;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error_log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/var/log/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/l4.error.log error;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362" name="Picture 2" descr="Okayge Emoji">
            <a:extLst>
              <a:ext uri="{FF2B5EF4-FFF2-40B4-BE49-F238E27FC236}">
                <a16:creationId xmlns:a16="http://schemas.microsoft.com/office/drawing/2014/main" id="{89A4A2EB-3684-2B80-F52A-EDD3CAB6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91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9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D294B-5175-C489-917F-BB1367F1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frontend</a:t>
            </a:r>
            <a:r>
              <a:rPr lang="ru-RU" dirty="0"/>
              <a:t>: Настройка </a:t>
            </a:r>
            <a:r>
              <a:rPr lang="en-US" dirty="0"/>
              <a:t>VRRP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BCC7-8828-444C-05F2-B1945F49D636}"/>
              </a:ext>
            </a:extLst>
          </p:cNvPr>
          <p:cNvSpPr txBox="1"/>
          <p:nvPr/>
        </p:nvSpPr>
        <p:spPr>
          <a:xfrm>
            <a:off x="876101" y="2024189"/>
            <a:ext cx="2446379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vrrp_track_process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track_angie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process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delay 1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vrrp_instance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web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state MASTER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interface "eth1" 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virtual_router_id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254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priority 100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advert_int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virtual_ipaddress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192.168.50.10 dev eth1    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track_process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track_angie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5C3C1-94D6-CE33-A245-40D0C8BC5F13}"/>
              </a:ext>
            </a:extLst>
          </p:cNvPr>
          <p:cNvSpPr txBox="1"/>
          <p:nvPr/>
        </p:nvSpPr>
        <p:spPr>
          <a:xfrm>
            <a:off x="4760850" y="2024188"/>
            <a:ext cx="2446379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vrrp_track_process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track_angie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process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delay 1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vrrp_instance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web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state BACKUP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interface "eth1" 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virtual_router_id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254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priority 99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advert_int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virtual_ipaddress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192.168.50.10 dev eth1    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track_process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track_angie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026" name="Picture 2" descr="iOS 17.4">
            <a:extLst>
              <a:ext uri="{FF2B5EF4-FFF2-40B4-BE49-F238E27FC236}">
                <a16:creationId xmlns:a16="http://schemas.microsoft.com/office/drawing/2014/main" id="{658FD837-BD58-5496-1B34-D5E91C564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1" y="1216610"/>
            <a:ext cx="30777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82388B-D3C0-082E-5CCC-2160D5728EF2}"/>
              </a:ext>
            </a:extLst>
          </p:cNvPr>
          <p:cNvSpPr txBox="1"/>
          <p:nvPr/>
        </p:nvSpPr>
        <p:spPr>
          <a:xfrm>
            <a:off x="1385253" y="121661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  <a:endParaRPr lang="ru-RU" dirty="0"/>
          </a:p>
        </p:txBody>
      </p:sp>
      <p:pic>
        <p:nvPicPr>
          <p:cNvPr id="1028" name="Picture 4" descr="iOS 17.4">
            <a:extLst>
              <a:ext uri="{FF2B5EF4-FFF2-40B4-BE49-F238E27FC236}">
                <a16:creationId xmlns:a16="http://schemas.microsoft.com/office/drawing/2014/main" id="{7C49F739-6FA0-A01E-D449-938452BB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54" y="1176217"/>
            <a:ext cx="30777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F73C6-F317-7601-3772-ED165BC42C47}"/>
              </a:ext>
            </a:extLst>
          </p:cNvPr>
          <p:cNvSpPr txBox="1"/>
          <p:nvPr/>
        </p:nvSpPr>
        <p:spPr>
          <a:xfrm>
            <a:off x="5567786" y="121661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35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651651-F74B-89C0-FFB5-3C62FED4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frontend</a:t>
            </a:r>
            <a:r>
              <a:rPr lang="ru-RU" dirty="0"/>
              <a:t>: Настройка </a:t>
            </a:r>
            <a:r>
              <a:rPr lang="en-US" dirty="0"/>
              <a:t>fail2ban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AD000-6B13-1826-067A-F0F81D9671E0}"/>
              </a:ext>
            </a:extLst>
          </p:cNvPr>
          <p:cNvSpPr txBox="1"/>
          <p:nvPr/>
        </p:nvSpPr>
        <p:spPr>
          <a:xfrm>
            <a:off x="5824177" y="1187283"/>
            <a:ext cx="24865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Адаптированные для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angie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nginx-http-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auth.conf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nginx-limit-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req.conf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67F259-FFA9-9E6D-569F-57F1C9E13250}"/>
              </a:ext>
            </a:extLst>
          </p:cNvPr>
          <p:cNvSpPr txBox="1"/>
          <p:nvPr/>
        </p:nvSpPr>
        <p:spPr>
          <a:xfrm>
            <a:off x="500550" y="2154313"/>
            <a:ext cx="631702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[Definition]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angie_limit_req_zones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[^"]+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Use following full expression if you should range limit request to specified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servers, requests, referrers etc. only :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failregex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^\s*\[[a-z]+\] \d+#\d+: \*\d+ limiting requests, excess: [\d\.]+ by zone "(?:%(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ngx_limit_req_zones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)s)", client: &lt;HOST&gt;, server: \S*, request: "\S+ \S+ HTTP/\d+\.\d+", host: "\S+"(, referrer: "\S+")?\s*$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Shortly, much faster and stable version of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failregex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^\s*\[[a-z]+\] \d+#\d+: \*\d+ limiting requests, excess: [\d\.]+ by zone "(?:%(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angie_limit_req_zones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)s)", client: &lt;HOST&gt;,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ignoreregex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datepattern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{^LN-BEG}</a:t>
            </a:r>
          </a:p>
          <a:p>
            <a:pPr>
              <a:buClr>
                <a:schemeClr val="dk1"/>
              </a:buClr>
              <a:buSzPct val="100000"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journalmatch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_SYSTEMD_UNIT=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angie.service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+ _COMM=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357EA-6EE0-1F0C-104E-5EF31D6F6B29}"/>
              </a:ext>
            </a:extLst>
          </p:cNvPr>
          <p:cNvSpPr txBox="1"/>
          <p:nvPr/>
        </p:nvSpPr>
        <p:spPr>
          <a:xfrm>
            <a:off x="1359632" y="1426624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jail.local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6386" name="Picture 2" descr="smash Emoji">
            <a:extLst>
              <a:ext uri="{FF2B5EF4-FFF2-40B4-BE49-F238E27FC236}">
                <a16:creationId xmlns:a16="http://schemas.microsoft.com/office/drawing/2014/main" id="{24BD5FF0-6A3B-A6B0-F31C-F515602BB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661" y="4090448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0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 descr="Изображение выглядит как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AD3455C-668C-96A3-5EF5-E7874CE3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28" y="696277"/>
            <a:ext cx="5495976" cy="4273965"/>
          </a:xfrm>
          <a:prstGeom prst="rect">
            <a:avLst/>
          </a:prstGeom>
        </p:spPr>
      </p:pic>
      <p:pic>
        <p:nvPicPr>
          <p:cNvPr id="9218" name="Picture 2" descr="ThinkingPepe Emoji">
            <a:extLst>
              <a:ext uri="{FF2B5EF4-FFF2-40B4-BE49-F238E27FC236}">
                <a16:creationId xmlns:a16="http://schemas.microsoft.com/office/drawing/2014/main" id="{47AAE263-03AA-268C-6B75-306C4008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67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CAA46-3086-38CB-8884-382C1DC8758E}"/>
              </a:ext>
            </a:extLst>
          </p:cNvPr>
          <p:cNvSpPr txBox="1"/>
          <p:nvPr/>
        </p:nvSpPr>
        <p:spPr>
          <a:xfrm>
            <a:off x="1356441" y="4812776"/>
            <a:ext cx="56523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hlinkClick r:id="rId5"/>
              </a:rPr>
              <a:t>https://github.com/Asbjorn88/otus-solution/tree/master/project</a:t>
            </a:r>
            <a:endParaRPr lang="ru-RU" sz="1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59755-9AE4-286E-5580-46EE14CD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тестирования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B80E8D-F113-997E-A749-DBA9020FC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6250" indent="-342900">
              <a:buFont typeface="+mj-lt"/>
              <a:buAutoNum type="arabicPeriod"/>
            </a:pPr>
            <a:r>
              <a:rPr lang="ru-RU" dirty="0"/>
              <a:t>Запуск теста</a:t>
            </a:r>
            <a:r>
              <a:rPr lang="en-US" dirty="0"/>
              <a:t> 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https://192.168.50.10/</a:t>
            </a:r>
            <a:r>
              <a:rPr lang="ru-RU" dirty="0"/>
              <a:t> без лимитов</a:t>
            </a:r>
          </a:p>
          <a:p>
            <a:pPr marL="476250" indent="-342900">
              <a:buFont typeface="+mj-lt"/>
              <a:buAutoNum type="arabicPeriod"/>
            </a:pPr>
            <a:r>
              <a:rPr lang="ru-RU" dirty="0"/>
              <a:t>Запуск теста </a:t>
            </a:r>
            <a:r>
              <a:rPr lang="en-US" dirty="0"/>
              <a:t>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3"/>
              </a:rPr>
              <a:t>http://192.168.50.10/</a:t>
            </a:r>
            <a:r>
              <a:rPr lang="ru-RU" dirty="0"/>
              <a:t> без лимитов</a:t>
            </a:r>
          </a:p>
          <a:p>
            <a:pPr marL="476250" indent="-342900">
              <a:buFont typeface="+mj-lt"/>
              <a:buAutoNum type="arabicPeriod"/>
            </a:pPr>
            <a:r>
              <a:rPr lang="ru-RU" dirty="0"/>
              <a:t>Запуск теста</a:t>
            </a:r>
            <a:r>
              <a:rPr lang="en-US" dirty="0"/>
              <a:t> 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https://192.168.50.10/</a:t>
            </a:r>
            <a:r>
              <a:rPr lang="ru-RU" dirty="0"/>
              <a:t> без лимитов с постепенным отказом </a:t>
            </a:r>
            <a:r>
              <a:rPr lang="en-US" dirty="0"/>
              <a:t>upstream </a:t>
            </a:r>
            <a:r>
              <a:rPr lang="ru-RU" dirty="0"/>
              <a:t>серверов и постепенном вводом в работу</a:t>
            </a:r>
          </a:p>
          <a:p>
            <a:pPr marL="476250" indent="-342900">
              <a:buFont typeface="+mj-lt"/>
              <a:buAutoNum type="arabicPeriod"/>
            </a:pPr>
            <a:r>
              <a:rPr lang="ru-RU" dirty="0"/>
              <a:t>Запуск теста </a:t>
            </a:r>
            <a:r>
              <a:rPr lang="en-US" dirty="0"/>
              <a:t>http</a:t>
            </a:r>
            <a:r>
              <a:rPr lang="ru-RU" dirty="0"/>
              <a:t>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3"/>
              </a:rPr>
              <a:t>http://192.168.50.10/</a:t>
            </a:r>
            <a:r>
              <a:rPr lang="ru-RU" dirty="0"/>
              <a:t> без лимитов с постепенным отказом </a:t>
            </a:r>
            <a:r>
              <a:rPr lang="en-US" dirty="0"/>
              <a:t>upstream </a:t>
            </a:r>
            <a:r>
              <a:rPr lang="ru-RU" dirty="0"/>
              <a:t>серверов и постепенном вводом в работу</a:t>
            </a:r>
          </a:p>
          <a:p>
            <a:pPr marL="476250" indent="-342900">
              <a:buFont typeface="+mj-lt"/>
              <a:buAutoNum type="arabicPeriod"/>
            </a:pPr>
            <a:r>
              <a:rPr lang="ru-RU" dirty="0"/>
              <a:t>Запуск теста</a:t>
            </a:r>
            <a:r>
              <a:rPr lang="en-US" dirty="0"/>
              <a:t> 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https://192.168.50.10/</a:t>
            </a:r>
            <a:r>
              <a:rPr lang="ru-RU" dirty="0"/>
              <a:t> без лимитов и отключение мастер </a:t>
            </a:r>
            <a:r>
              <a:rPr lang="ru-RU" dirty="0" err="1"/>
              <a:t>ноды</a:t>
            </a:r>
            <a:r>
              <a:rPr lang="ru-RU" dirty="0"/>
              <a:t> системы балансировки</a:t>
            </a:r>
          </a:p>
          <a:p>
            <a:pPr marL="476250" indent="-342900">
              <a:buFont typeface="+mj-lt"/>
              <a:buAutoNum type="arabicPeriod"/>
            </a:pPr>
            <a:r>
              <a:rPr lang="ru-RU" dirty="0"/>
              <a:t>Запуск теста</a:t>
            </a:r>
            <a:r>
              <a:rPr lang="en-US" dirty="0"/>
              <a:t> 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https://192.168.50.10/</a:t>
            </a:r>
            <a:r>
              <a:rPr lang="ru-RU" dirty="0"/>
              <a:t> с лимитами</a:t>
            </a:r>
          </a:p>
          <a:p>
            <a:pPr marL="476250" indent="-342900">
              <a:buFont typeface="+mj-lt"/>
              <a:buAutoNum type="arabicPeriod"/>
            </a:pPr>
            <a:r>
              <a:rPr lang="ru-RU" dirty="0"/>
              <a:t>Запуск теста </a:t>
            </a:r>
            <a:r>
              <a:rPr lang="en-US" dirty="0"/>
              <a:t>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3"/>
              </a:rPr>
              <a:t>http://192.168.50.10/</a:t>
            </a:r>
            <a:r>
              <a:rPr lang="ru-RU" dirty="0"/>
              <a:t> с лимитами</a:t>
            </a:r>
          </a:p>
        </p:txBody>
      </p:sp>
      <p:pic>
        <p:nvPicPr>
          <p:cNvPr id="19458" name="Picture 2" descr="Nerd_Pepe Emoji">
            <a:extLst>
              <a:ext uri="{FF2B5EF4-FFF2-40B4-BE49-F238E27FC236}">
                <a16:creationId xmlns:a16="http://schemas.microsoft.com/office/drawing/2014/main" id="{310AAB63-F1A9-36D5-E1A2-E996FD5F2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67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27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8E225-67E5-7715-5789-98E6B51A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тестирования</a:t>
            </a:r>
            <a:r>
              <a:rPr lang="en-US" dirty="0"/>
              <a:t> 1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73DCCE-0CC6-84D8-6593-C9235C4E0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63550"/>
            <a:ext cx="8520600" cy="3416400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Запуск теста</a:t>
            </a:r>
            <a:r>
              <a:rPr lang="en-US" dirty="0"/>
              <a:t> 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https://192.168.50.10/</a:t>
            </a:r>
            <a:r>
              <a:rPr lang="ru-RU" dirty="0"/>
              <a:t> без лимитов</a:t>
            </a:r>
          </a:p>
          <a:p>
            <a:pPr marL="13335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-c 100 -d 5m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https://192.168.50.10/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Running 5m test @ https://192.168.50.10/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2 threads and 100 connections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Thread Stats   Avg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Max   +/-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Latency     1.63s   291.67ms   2.00s    66.48%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Req/Sec    18.65     13.01   110.00     79.67%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9680 requests in 5.00m, 465.86MB read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Socket errors: connect 0, read 0, write 0, timeout 9498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Requests/sec:     32.26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Transfer/sec:      1.55MB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77AC80-262D-CB3D-DCF2-6D55FAEC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031" y="2350496"/>
            <a:ext cx="5414588" cy="11051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A91A56-73FA-FC8E-042C-FEC1CA9A9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031" y="3716877"/>
            <a:ext cx="4667750" cy="1421417"/>
          </a:xfrm>
          <a:prstGeom prst="rect">
            <a:avLst/>
          </a:prstGeom>
        </p:spPr>
      </p:pic>
      <p:pic>
        <p:nvPicPr>
          <p:cNvPr id="8194" name="Picture 2" descr="StocksPepe Emoji">
            <a:extLst>
              <a:ext uri="{FF2B5EF4-FFF2-40B4-BE49-F238E27FC236}">
                <a16:creationId xmlns:a16="http://schemas.microsoft.com/office/drawing/2014/main" id="{F9FE3AD7-3305-A924-B20B-D361320D2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0767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4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8E225-67E5-7715-5789-98E6B51A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тестирования</a:t>
            </a:r>
            <a:r>
              <a:rPr lang="en-US" dirty="0"/>
              <a:t> 2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73DCCE-0CC6-84D8-6593-C9235C4E0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63550"/>
            <a:ext cx="8520600" cy="3416400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Запуск теста</a:t>
            </a:r>
            <a:r>
              <a:rPr lang="en-US" dirty="0"/>
              <a:t> 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http://192.168.50.10/</a:t>
            </a:r>
            <a:r>
              <a:rPr lang="ru-RU" dirty="0"/>
              <a:t> без лимитов</a:t>
            </a:r>
          </a:p>
          <a:p>
            <a:pPr marL="13335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-c 100 -d 5m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http://192.168.50.10/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Running 5m test @ http://192.168.50.10/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2 threads and 100 connections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Thread Stats   Avg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Max   +/-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Latency    26.44ms   28.53ms   1.35s    93.43%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Req/Sec     2.10k   442.41     4.24k    65.19%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1251420 requests in 5.00m, 0.94GB read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Socket errors: connect 0, read 33384, write 0, timeout 73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Requests/sec:   4170.99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Transfer/sec:      3.20MB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B5684E-A64A-C0C8-1BCB-9359B003F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240" y="3716876"/>
            <a:ext cx="6251207" cy="12429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895D20-CC0A-DC7A-1191-7E640332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60390"/>
            <a:ext cx="4346544" cy="1311359"/>
          </a:xfrm>
          <a:prstGeom prst="rect">
            <a:avLst/>
          </a:prstGeom>
        </p:spPr>
      </p:pic>
      <p:pic>
        <p:nvPicPr>
          <p:cNvPr id="18436" name="Picture 4" descr="pepewinterbod Emoji">
            <a:extLst>
              <a:ext uri="{FF2B5EF4-FFF2-40B4-BE49-F238E27FC236}">
                <a16:creationId xmlns:a16="http://schemas.microsoft.com/office/drawing/2014/main" id="{CF72A7A0-9D87-2244-8DF2-70799036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74" y="2722554"/>
            <a:ext cx="8191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468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8E225-67E5-7715-5789-98E6B51A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тестирования</a:t>
            </a:r>
            <a:r>
              <a:rPr lang="en-US" dirty="0"/>
              <a:t> 3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73DCCE-0CC6-84D8-6593-C9235C4E0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63550"/>
            <a:ext cx="8520600" cy="3416400"/>
          </a:xfrm>
        </p:spPr>
        <p:txBody>
          <a:bodyPr>
            <a:normAutofit fontScale="92500" lnSpcReduction="20000"/>
          </a:bodyPr>
          <a:lstStyle/>
          <a:p>
            <a:pPr marL="133350" indent="0">
              <a:buNone/>
            </a:pPr>
            <a:r>
              <a:rPr lang="ru-RU" dirty="0"/>
              <a:t>Запуск теста</a:t>
            </a:r>
            <a:r>
              <a:rPr lang="en-US" dirty="0"/>
              <a:t> 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https://192.168.50.10/</a:t>
            </a:r>
            <a:r>
              <a:rPr lang="ru-RU" dirty="0"/>
              <a:t> без лимитов с постепенным отказом </a:t>
            </a:r>
            <a:r>
              <a:rPr lang="en-US" dirty="0"/>
              <a:t>upstream </a:t>
            </a:r>
            <a:r>
              <a:rPr lang="ru-RU" dirty="0"/>
              <a:t>серверов и постепенном вводом в работу</a:t>
            </a:r>
          </a:p>
          <a:p>
            <a:pPr marL="13335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-c 100 -d 5m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https://192.168.50.10/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for ((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=3;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&lt;7;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++)); do ssh vagrant@192.168.50.1$i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-s stop &amp;&amp; sleep 10; done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for ((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=3;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&lt;7;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++)); do ssh vagrant@192.168.50.1$i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systemctl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start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sleep 10; done</a:t>
            </a:r>
          </a:p>
          <a:p>
            <a:pPr marL="13335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Running 5m test @ https://192.168.50.10/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2 threads and 100 connections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Thread Stats   Avg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Max   +/-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Latency    27.57ms   97.61ms   1.99s    99.09%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Req/Sec   718.36      1.03k    7.08k    79.15%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225321 requests in 5.00m, 246.32MB read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Socket errors: connect 0, read 0, write 0, timeout 3677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Non-2xx or 3xx responses: 221573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Requests/sec:    750.83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Transfer/sec:    840.49KB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482" name="Picture 2" descr="EZpepe Emoji">
            <a:extLst>
              <a:ext uri="{FF2B5EF4-FFF2-40B4-BE49-F238E27FC236}">
                <a16:creationId xmlns:a16="http://schemas.microsoft.com/office/drawing/2014/main" id="{16AB9984-46B8-F9F3-740F-AE171EF86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82" y="3886126"/>
            <a:ext cx="13335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66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35897-E96B-C17C-E97E-30CEA991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38" y="76990"/>
            <a:ext cx="8520600" cy="1095900"/>
          </a:xfrm>
        </p:spPr>
        <p:txBody>
          <a:bodyPr/>
          <a:lstStyle/>
          <a:p>
            <a:r>
              <a:rPr lang="ru-RU" dirty="0"/>
              <a:t>Результаты тестирования</a:t>
            </a:r>
            <a:r>
              <a:rPr lang="en-US" dirty="0"/>
              <a:t> 3:</a:t>
            </a:r>
            <a:r>
              <a:rPr lang="ru-RU" dirty="0"/>
              <a:t> Графики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7C6DCE-1503-314C-9644-53C3D61D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26" y="841976"/>
            <a:ext cx="5831095" cy="1144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B4F6EB-1EF2-A2AE-CFCA-D76B1D0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26" y="2093477"/>
            <a:ext cx="5824966" cy="1719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409CA-FACA-5B29-97E1-29FC30AAD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421" y="3919662"/>
            <a:ext cx="4394865" cy="1204384"/>
          </a:xfrm>
          <a:prstGeom prst="rect">
            <a:avLst/>
          </a:prstGeom>
        </p:spPr>
      </p:pic>
      <p:pic>
        <p:nvPicPr>
          <p:cNvPr id="17410" name="Picture 2" descr="think Emoji">
            <a:extLst>
              <a:ext uri="{FF2B5EF4-FFF2-40B4-BE49-F238E27FC236}">
                <a16:creationId xmlns:a16="http://schemas.microsoft.com/office/drawing/2014/main" id="{40690205-35FA-B066-AA8A-877D7A771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243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03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PepeSnowTwerk Emoji">
            <a:extLst>
              <a:ext uri="{FF2B5EF4-FFF2-40B4-BE49-F238E27FC236}">
                <a16:creationId xmlns:a16="http://schemas.microsoft.com/office/drawing/2014/main" id="{A9A4B0DD-04EF-B53C-24D1-17DB8C640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38" y="30480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8E225-67E5-7715-5789-98E6B51A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тестирования</a:t>
            </a:r>
            <a:r>
              <a:rPr lang="en-US" dirty="0"/>
              <a:t> 4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73DCCE-0CC6-84D8-6593-C9235C4E0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63550"/>
            <a:ext cx="8520600" cy="3416400"/>
          </a:xfrm>
        </p:spPr>
        <p:txBody>
          <a:bodyPr>
            <a:normAutofit fontScale="92500" lnSpcReduction="10000"/>
          </a:bodyPr>
          <a:lstStyle/>
          <a:p>
            <a:pPr marL="133350" indent="0">
              <a:buNone/>
            </a:pPr>
            <a:r>
              <a:rPr lang="ru-RU" dirty="0"/>
              <a:t>Запуск теста</a:t>
            </a:r>
            <a:r>
              <a:rPr lang="en-US" dirty="0"/>
              <a:t> 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http://192.168.50.10/</a:t>
            </a:r>
            <a:r>
              <a:rPr lang="ru-RU" dirty="0"/>
              <a:t> без лимитов с постепенным отказом </a:t>
            </a:r>
            <a:r>
              <a:rPr lang="en-US" dirty="0"/>
              <a:t>upstream </a:t>
            </a:r>
            <a:r>
              <a:rPr lang="ru-RU" dirty="0"/>
              <a:t>серверов и постепенном вводом в работу</a:t>
            </a:r>
          </a:p>
          <a:p>
            <a:pPr marL="13335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-c 100 -d 5m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http://192.168.50.10/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for ((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=3;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&lt;7;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++)); do ssh vagrant@192.168.50.1$i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-s stop &amp;&amp; sleep 10; done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for ((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=3;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&lt;7;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++)); do ssh vagrant@192.168.50.1$i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systemctl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start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sleep 10; done</a:t>
            </a:r>
          </a:p>
          <a:p>
            <a:pPr marL="13335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Running 5m test @ http://192.168.50.10/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2 threads and 100 connections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Thread Stats   Avg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Max   +/-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Latency    19.87ms    8.18ms 298.48ms   77.55%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Req/Sec     2.54k   613.19     4.88k    68.76%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1411437 requests in 5.00m, 1.06GB read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Socket errors: connect 0, read 100907, write 0, timeout 0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Requests/sec:   4703.23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Transfer/sec:      3.61MB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506" name="Picture 2" descr="MinecraftPepe Emoji">
            <a:extLst>
              <a:ext uri="{FF2B5EF4-FFF2-40B4-BE49-F238E27FC236}">
                <a16:creationId xmlns:a16="http://schemas.microsoft.com/office/drawing/2014/main" id="{CFF7B7D5-C284-E721-60D3-737AFED3A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23" y="3716877"/>
            <a:ext cx="11144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98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35897-E96B-C17C-E97E-30CEA991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38" y="76990"/>
            <a:ext cx="8520600" cy="1095900"/>
          </a:xfrm>
        </p:spPr>
        <p:txBody>
          <a:bodyPr/>
          <a:lstStyle/>
          <a:p>
            <a:r>
              <a:rPr lang="ru-RU" dirty="0"/>
              <a:t>Результаты тестирования</a:t>
            </a:r>
            <a:r>
              <a:rPr lang="en-US" dirty="0"/>
              <a:t> 4:</a:t>
            </a:r>
            <a:r>
              <a:rPr lang="ru-RU" dirty="0"/>
              <a:t> Графики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907C72-DCCA-C838-46EB-40CD0A6F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720"/>
            <a:ext cx="9144000" cy="17783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034D69-BF4C-E55B-7F9E-28FD5E3FB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5054"/>
            <a:ext cx="9144000" cy="2708446"/>
          </a:xfrm>
          <a:prstGeom prst="rect">
            <a:avLst/>
          </a:prstGeom>
        </p:spPr>
      </p:pic>
      <p:pic>
        <p:nvPicPr>
          <p:cNvPr id="5122" name="Picture 2" descr="wtf Emoji">
            <a:extLst>
              <a:ext uri="{FF2B5EF4-FFF2-40B4-BE49-F238E27FC236}">
                <a16:creationId xmlns:a16="http://schemas.microsoft.com/office/drawing/2014/main" id="{00DF0EBA-5E8A-FB0E-3271-3801BC7A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891" y="20480"/>
            <a:ext cx="1042078" cy="68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1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8E225-67E5-7715-5789-98E6B51A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тестирования</a:t>
            </a:r>
            <a:r>
              <a:rPr lang="en-US" dirty="0"/>
              <a:t> 5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73DCCE-0CC6-84D8-6593-C9235C4E0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63550"/>
            <a:ext cx="8520600" cy="3416400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Запуск теста</a:t>
            </a:r>
            <a:r>
              <a:rPr lang="en-US" dirty="0"/>
              <a:t> 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https://192.168.50.10/</a:t>
            </a:r>
            <a:r>
              <a:rPr lang="ru-RU" dirty="0"/>
              <a:t> без лимитов и отключение мастер </a:t>
            </a:r>
            <a:r>
              <a:rPr lang="ru-RU" dirty="0" err="1"/>
              <a:t>ноды</a:t>
            </a:r>
            <a:r>
              <a:rPr lang="ru-RU" dirty="0"/>
              <a:t> системы балансировки</a:t>
            </a:r>
          </a:p>
          <a:p>
            <a:pPr marL="13335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-c 100 -d 5m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https://192.168.50.10/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Running 5m test @ https://192.168.50.10/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2 threads and 100 connections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Thread Stats   Avg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Max   +/-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Latency     1.44s   384.60ms   1.99s    65.22%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Req/Sec    18.74     13.41   121.00     77.74%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4617 requests in 5.00m, 222.19MB read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Socket errors: connect 10929, read 100, write 0, timeout 4525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Requests/sec:     15.39</a:t>
            </a:r>
          </a:p>
          <a:p>
            <a:pPr marL="13335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Transfer/sec:    758.27KB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17CA0-8613-9F93-1C2E-4CAED74D7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835" y="1295004"/>
            <a:ext cx="5256603" cy="10388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861488-0676-B72D-FA13-0225587A6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263" y="3427803"/>
            <a:ext cx="5822622" cy="1715697"/>
          </a:xfrm>
          <a:prstGeom prst="rect">
            <a:avLst/>
          </a:prstGeom>
        </p:spPr>
      </p:pic>
      <p:pic>
        <p:nvPicPr>
          <p:cNvPr id="22530" name="Picture 2" descr="pepe_yoinks Emoji">
            <a:extLst>
              <a:ext uri="{FF2B5EF4-FFF2-40B4-BE49-F238E27FC236}">
                <a16:creationId xmlns:a16="http://schemas.microsoft.com/office/drawing/2014/main" id="{8E46B126-44C7-5FE8-89A9-09D6DF56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63" y="42156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261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8E225-67E5-7715-5789-98E6B51A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тестирования</a:t>
            </a:r>
            <a:r>
              <a:rPr lang="en-US" dirty="0"/>
              <a:t> 6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73DCCE-0CC6-84D8-6593-C9235C4E0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63550"/>
            <a:ext cx="8520600" cy="3416400"/>
          </a:xfrm>
        </p:spPr>
        <p:txBody>
          <a:bodyPr>
            <a:normAutofit/>
          </a:bodyPr>
          <a:lstStyle/>
          <a:p>
            <a:pPr marL="476250" indent="-342900">
              <a:buFont typeface="+mj-lt"/>
              <a:buAutoNum type="arabicPeriod"/>
            </a:pPr>
            <a:r>
              <a:rPr lang="ru-RU" dirty="0"/>
              <a:t>Запуск теста</a:t>
            </a:r>
            <a:r>
              <a:rPr lang="en-US" dirty="0"/>
              <a:t> 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https://192.168.50.10/</a:t>
            </a:r>
            <a:r>
              <a:rPr lang="ru-RU" dirty="0"/>
              <a:t> с лимитами</a:t>
            </a:r>
          </a:p>
          <a:p>
            <a:pPr marL="13335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-c 100 -d 5m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https://192.168.50.10/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Running 5m test @ https://192.168.50.10/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2 threads and 100 connections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Thread Stats   Avg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Max   +/-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Latency     1.11s   639.90ms   2.00s    47.90%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Req/Sec    18.20     16.06   232.00     87.55%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5856 requests in 5.00m, 282.36MB read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Socket errors: connect 18, read 1239, write 0, timeout 3409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Requests/sec:     19.52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Transfer/sec:      0.94MB</a:t>
            </a:r>
            <a:endParaRPr lang="ru-RU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0C4B06-C369-1CAC-EBDE-4291CD07C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927" y="1227405"/>
            <a:ext cx="4739559" cy="9398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06E92E-0D70-07A5-2FDA-84BE7E9BD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137" y="3150132"/>
            <a:ext cx="4784864" cy="141913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DC2FEB-FADF-6734-DDE2-CC15A3B8F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72" y="4027475"/>
            <a:ext cx="954563" cy="504950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5A74BC10-FFD5-8D93-72E2-B79E309A99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6C77E5B9-6AC9-E268-34B6-E63DC86C0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86" y="399902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6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8E225-67E5-7715-5789-98E6B51A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тестирования</a:t>
            </a:r>
            <a:r>
              <a:rPr lang="en-US" dirty="0"/>
              <a:t> 7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73DCCE-0CC6-84D8-6593-C9235C4E0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63550"/>
            <a:ext cx="8520600" cy="3416400"/>
          </a:xfrm>
        </p:spPr>
        <p:txBody>
          <a:bodyPr>
            <a:normAutofit/>
          </a:bodyPr>
          <a:lstStyle/>
          <a:p>
            <a:pPr marL="476250" indent="-342900">
              <a:buFont typeface="+mj-lt"/>
              <a:buAutoNum type="arabicPeriod"/>
            </a:pPr>
            <a:r>
              <a:rPr lang="ru-RU" dirty="0"/>
              <a:t>Запуск теста</a:t>
            </a:r>
            <a:r>
              <a:rPr lang="en-US" dirty="0"/>
              <a:t> http</a:t>
            </a:r>
            <a:r>
              <a:rPr lang="ru-RU" dirty="0"/>
              <a:t> с помощью </a:t>
            </a:r>
            <a:r>
              <a:rPr lang="en-US" dirty="0" err="1"/>
              <a:t>wrk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>
                <a:hlinkClick r:id="rId2"/>
              </a:rPr>
              <a:t>http://192.168.50.10/</a:t>
            </a:r>
            <a:r>
              <a:rPr lang="ru-RU" dirty="0"/>
              <a:t> с лимитами</a:t>
            </a:r>
          </a:p>
          <a:p>
            <a:pPr marL="13335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-c 100 -d 5m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https://192.168.50.10/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Running 5m test @ http://192.168.50.10/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2 threads and 100 connections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Thread Stats   Avg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Max   +/-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Latency    74.34ms   40.05ms 186.88ms   62.59%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Req/Sec    66.68     38.04   252.00     78.11%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19116 requests in 5.00m, 14.66MB read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Socket errors: connect 0, read 817295, write 0, timeout 631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Requests/sec:     63.70</a:t>
            </a:r>
          </a:p>
          <a:p>
            <a:pPr marL="13335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Transfer/sec:     50.02KB</a:t>
            </a:r>
            <a:endParaRPr lang="ru-RU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604" name="Picture 4" descr="DarkSidePepe Emoji">
            <a:extLst>
              <a:ext uri="{FF2B5EF4-FFF2-40B4-BE49-F238E27FC236}">
                <a16:creationId xmlns:a16="http://schemas.microsoft.com/office/drawing/2014/main" id="{1DC0D5B2-1013-1D4A-EB69-AE3D21AB8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67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027BAB-7F4A-8950-3EDB-0E39C1E11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750" y="4076700"/>
            <a:ext cx="1362265" cy="8668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9CBB18-2BA2-C83B-70A2-ABB7D0D54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139" y="3121025"/>
            <a:ext cx="5600861" cy="10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91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619316992"/>
              </p:ext>
            </p:extLst>
          </p:nvPr>
        </p:nvGraphicFramePr>
        <p:xfrm>
          <a:off x="558529" y="1375693"/>
          <a:ext cx="8390917" cy="2617096"/>
        </p:xfrm>
        <a:graphic>
          <a:graphicData uri="http://schemas.openxmlformats.org/drawingml/2006/table">
            <a:tbl>
              <a:tblPr>
                <a:noFill/>
                <a:tableStyleId>{BB649991-0C44-4BC9-94A1-BFEB6AAA6088}</a:tableStyleId>
              </a:tblPr>
              <a:tblGrid>
                <a:gridCol w="56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 реализовать целую отказоустойчивую систему балансировки, которая может быть настроена в режиме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L4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или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L7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Результаты тестирования показали превосходную отказоустойчивость системы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Отлично справилась логика балансировки при распределение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запросов и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tcp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сессий, а так же контроль отказа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upstream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серверов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8" name="Picture 2" descr="PepeGoodLook Emoji">
            <a:extLst>
              <a:ext uri="{FF2B5EF4-FFF2-40B4-BE49-F238E27FC236}">
                <a16:creationId xmlns:a16="http://schemas.microsoft.com/office/drawing/2014/main" id="{03FB6DAE-70CD-FA4A-0D76-6EADD03B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3375"/>
            <a:ext cx="10668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Welcome Emoji">
            <a:extLst>
              <a:ext uri="{FF2B5EF4-FFF2-40B4-BE49-F238E27FC236}">
                <a16:creationId xmlns:a16="http://schemas.microsoft.com/office/drawing/2014/main" id="{91B7F5AD-881C-C2A9-B129-48CE31C9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357" y="39243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Pepe_Disappear Emoji">
            <a:extLst>
              <a:ext uri="{FF2B5EF4-FFF2-40B4-BE49-F238E27FC236}">
                <a16:creationId xmlns:a16="http://schemas.microsoft.com/office/drawing/2014/main" id="{D099F4B7-8112-C4F6-998F-EB19FC3F0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950" y="3238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71826" y="17172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Реализация отказоустойчивой системы балансировки трафика L4/L7 на базе </a:t>
            </a:r>
            <a:r>
              <a:rPr lang="ru-RU" sz="3000" dirty="0" err="1"/>
              <a:t>Nginx</a:t>
            </a:r>
            <a:r>
              <a:rPr lang="ru-RU" sz="3000" dirty="0"/>
              <a:t>/</a:t>
            </a:r>
            <a:r>
              <a:rPr lang="ru-RU" sz="3000" dirty="0" err="1"/>
              <a:t>Angie</a:t>
            </a:r>
            <a:br>
              <a:rPr lang="ru-RU" sz="30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Евгений Асберн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боЖенька отдела инфраструктуры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FC40C0-D001-A71A-0B9E-F131E49E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1" y="2571750"/>
            <a:ext cx="2008928" cy="20089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80" name="Picture 4" descr="Mego Emoji">
            <a:extLst>
              <a:ext uri="{FF2B5EF4-FFF2-40B4-BE49-F238E27FC236}">
                <a16:creationId xmlns:a16="http://schemas.microsoft.com/office/drawing/2014/main" id="{D692ACDF-96EC-6881-F44D-112CE272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73" y="396097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4083940994"/>
              </p:ext>
            </p:extLst>
          </p:nvPr>
        </p:nvGraphicFramePr>
        <p:xfrm>
          <a:off x="646104" y="1667860"/>
          <a:ext cx="7280300" cy="3203044"/>
        </p:xfrm>
        <a:graphic>
          <a:graphicData uri="http://schemas.openxmlformats.org/drawingml/2006/table">
            <a:tbl>
              <a:tblPr>
                <a:noFill/>
                <a:tableStyleId>{BB649991-0C44-4BC9-94A1-BFEB6AAA6088}</a:tableStyleId>
              </a:tblPr>
              <a:tblGrid>
                <a:gridCol w="53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инфраструктуру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Установка ПО для обеспечения балансировки и отказоустойчивости на входе трафика и проксируемых(конечных) серверов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LEMP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проксируемых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(конечных)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серверах с установкой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сайта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логики балансировки и обеспечение отказоустойчивости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" sz="14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ym typeface="Roboto"/>
                        </a:rPr>
                        <a:t>Нагрузочное тестирование с защитой от </a:t>
                      </a:r>
                      <a:r>
                        <a:rPr lang="en-US" dirty="0">
                          <a:sym typeface="Roboto"/>
                        </a:rPr>
                        <a:t>DDOS </a:t>
                      </a:r>
                      <a:r>
                        <a:rPr lang="ru-RU" dirty="0">
                          <a:sym typeface="Roboto"/>
                        </a:rPr>
                        <a:t>атаки и без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ym typeface="Roboto"/>
                        </a:rPr>
                        <a:t>Анализ результатов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923721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реализация отказоустойчивой системы балансировки трафика L4 и L7 на базе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Angie</a:t>
            </a:r>
            <a:endParaRPr lang="ru-RU" sz="15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lang="ru-RU"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66" name="Picture 2" descr="PepeFlame Emoji">
            <a:extLst>
              <a:ext uri="{FF2B5EF4-FFF2-40B4-BE49-F238E27FC236}">
                <a16:creationId xmlns:a16="http://schemas.microsoft.com/office/drawing/2014/main" id="{9AB85168-C94F-93E6-2451-FD850E28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325" y="845154"/>
            <a:ext cx="1306200" cy="130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019834513"/>
              </p:ext>
            </p:extLst>
          </p:nvPr>
        </p:nvGraphicFramePr>
        <p:xfrm>
          <a:off x="895051" y="1190886"/>
          <a:ext cx="7239000" cy="3621890"/>
        </p:xfrm>
        <a:graphic>
          <a:graphicData uri="http://schemas.openxmlformats.org/drawingml/2006/table">
            <a:tbl>
              <a:tblPr>
                <a:noFill/>
                <a:tableStyleId>{BB649991-0C44-4BC9-94A1-BFEB6AAA6088}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Весь стенд(после уровня ОС) разворачивается из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Логику балансировки обеспечивает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Angie Pro 1.8.1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1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Отказоустойчивость реализована за счет протокола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VRRP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помощью ПО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keepalived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30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Дополнительная защита от сетевых атак реализована с помощью ПО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fail2ban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качестве мониторинга используются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Angie Console Light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 + Prometheus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 descr="think Emoji">
            <a:extLst>
              <a:ext uri="{FF2B5EF4-FFF2-40B4-BE49-F238E27FC236}">
                <a16:creationId xmlns:a16="http://schemas.microsoft.com/office/drawing/2014/main" id="{8CC1E599-4B01-64A9-E063-E4E7BE4B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243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E6B0A-9709-9955-C7A0-18F10335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backend </a:t>
            </a:r>
            <a:r>
              <a:rPr lang="ru-RU" dirty="0"/>
              <a:t>стенда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58F00-3209-5B84-9D92-7CCBA4BC4BE3}"/>
              </a:ext>
            </a:extLst>
          </p:cNvPr>
          <p:cNvSpPr txBox="1"/>
          <p:nvPr/>
        </p:nvSpPr>
        <p:spPr>
          <a:xfrm>
            <a:off x="500550" y="927350"/>
            <a:ext cx="5585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Установка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LEMP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стека на каждый сервер с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Wordpress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для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778F2-1AD5-146A-240E-3D858FFCCC56}"/>
              </a:ext>
            </a:extLst>
          </p:cNvPr>
          <p:cNvSpPr txBox="1"/>
          <p:nvPr/>
        </p:nvSpPr>
        <p:spPr>
          <a:xfrm>
            <a:off x="500550" y="1272735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Особенности</a:t>
            </a:r>
            <a:r>
              <a:rPr lang="ru-RU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15C8B-3A5E-5ADF-AEF6-CCA62E5F2B92}"/>
              </a:ext>
            </a:extLst>
          </p:cNvPr>
          <p:cNvSpPr txBox="1"/>
          <p:nvPr/>
        </p:nvSpPr>
        <p:spPr>
          <a:xfrm>
            <a:off x="646050" y="161812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Установлена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Angie Console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Сайт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wordpress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показывает адрес сервера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Модифицирована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html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страница сайт приветствия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Angie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показывает адрес сервера для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tcp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балансировки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3094EA-6FA6-E420-CB63-2A6A355A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477" y="2397238"/>
            <a:ext cx="3441620" cy="1180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34F42-1FFF-BBAB-E340-078ACB99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47" y="2397238"/>
            <a:ext cx="2932310" cy="2415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EnterPepe Emoji">
            <a:extLst>
              <a:ext uri="{FF2B5EF4-FFF2-40B4-BE49-F238E27FC236}">
                <a16:creationId xmlns:a16="http://schemas.microsoft.com/office/drawing/2014/main" id="{38D5BE54-031F-9113-9CED-D8D3662C1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862" y="3898376"/>
            <a:ext cx="8001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94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84;p105">
            <a:extLst>
              <a:ext uri="{FF2B5EF4-FFF2-40B4-BE49-F238E27FC236}">
                <a16:creationId xmlns:a16="http://schemas.microsoft.com/office/drawing/2014/main" id="{D4DD51AF-C1EC-04B8-9772-EB4964115C11}"/>
              </a:ext>
            </a:extLst>
          </p:cNvPr>
          <p:cNvSpPr/>
          <p:nvPr/>
        </p:nvSpPr>
        <p:spPr>
          <a:xfrm>
            <a:off x="38298" y="1373394"/>
            <a:ext cx="4579271" cy="137403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7BF18-77CA-5D16-42F1-B15A765A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frontend</a:t>
            </a:r>
            <a:r>
              <a:rPr lang="ru-RU" dirty="0"/>
              <a:t>: Логика</a:t>
            </a:r>
          </a:p>
        </p:txBody>
      </p:sp>
      <p:pic>
        <p:nvPicPr>
          <p:cNvPr id="4" name="Google Shape;774;p128">
            <a:extLst>
              <a:ext uri="{FF2B5EF4-FFF2-40B4-BE49-F238E27FC236}">
                <a16:creationId xmlns:a16="http://schemas.microsoft.com/office/drawing/2014/main" id="{5B2C75F3-71A5-E20A-B62C-C1607575EFC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718" y="1742639"/>
            <a:ext cx="1467902" cy="665851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" name="Google Shape;775;p128">
            <a:extLst>
              <a:ext uri="{FF2B5EF4-FFF2-40B4-BE49-F238E27FC236}">
                <a16:creationId xmlns:a16="http://schemas.microsoft.com/office/drawing/2014/main" id="{98E912D8-F68E-39A5-BE03-7646D89B48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620" y="1743677"/>
            <a:ext cx="1467902" cy="677924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6" name="Google Shape;776;p128">
            <a:extLst>
              <a:ext uri="{FF2B5EF4-FFF2-40B4-BE49-F238E27FC236}">
                <a16:creationId xmlns:a16="http://schemas.microsoft.com/office/drawing/2014/main" id="{02DBD72B-E11C-BDE7-F3B6-F98751F344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276" y="1744715"/>
            <a:ext cx="1474148" cy="677924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" name="Google Shape;777;p128">
            <a:extLst>
              <a:ext uri="{FF2B5EF4-FFF2-40B4-BE49-F238E27FC236}">
                <a16:creationId xmlns:a16="http://schemas.microsoft.com/office/drawing/2014/main" id="{E4E3D1D1-AE44-5729-688B-518D29FEB2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313" y="1742639"/>
            <a:ext cx="1474128" cy="677924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" name="Google Shape;778;p128">
            <a:extLst>
              <a:ext uri="{FF2B5EF4-FFF2-40B4-BE49-F238E27FC236}">
                <a16:creationId xmlns:a16="http://schemas.microsoft.com/office/drawing/2014/main" id="{A3EDF0F9-EEB7-4EE2-2453-6E6F02D64D3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0279" y="1742639"/>
            <a:ext cx="1474128" cy="677924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9" name="Google Shape;780;p128">
            <a:extLst>
              <a:ext uri="{FF2B5EF4-FFF2-40B4-BE49-F238E27FC236}">
                <a16:creationId xmlns:a16="http://schemas.microsoft.com/office/drawing/2014/main" id="{0E8F01AF-47FA-08B1-4D7F-E3A078DC019E}"/>
              </a:ext>
            </a:extLst>
          </p:cNvPr>
          <p:cNvSpPr txBox="1"/>
          <p:nvPr/>
        </p:nvSpPr>
        <p:spPr>
          <a:xfrm>
            <a:off x="446873" y="1776731"/>
            <a:ext cx="1062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Настройка </a:t>
            </a:r>
            <a:r>
              <a:rPr lang="en-US" sz="12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angie.conf</a:t>
            </a:r>
            <a:endParaRPr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781;p128">
            <a:extLst>
              <a:ext uri="{FF2B5EF4-FFF2-40B4-BE49-F238E27FC236}">
                <a16:creationId xmlns:a16="http://schemas.microsoft.com/office/drawing/2014/main" id="{48DB1AD8-1FD8-F524-451C-B477F94E4CBC}"/>
              </a:ext>
            </a:extLst>
          </p:cNvPr>
          <p:cNvSpPr txBox="1"/>
          <p:nvPr/>
        </p:nvSpPr>
        <p:spPr>
          <a:xfrm>
            <a:off x="1775437" y="1776731"/>
            <a:ext cx="1259095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Настройка балансировки </a:t>
            </a:r>
            <a:r>
              <a:rPr lang="en-US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L7</a:t>
            </a:r>
            <a:endParaRPr sz="105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782;p128">
            <a:extLst>
              <a:ext uri="{FF2B5EF4-FFF2-40B4-BE49-F238E27FC236}">
                <a16:creationId xmlns:a16="http://schemas.microsoft.com/office/drawing/2014/main" id="{0CB78848-6AFC-2821-1B62-35FAB210CFA6}"/>
              </a:ext>
            </a:extLst>
          </p:cNvPr>
          <p:cNvSpPr txBox="1"/>
          <p:nvPr/>
        </p:nvSpPr>
        <p:spPr>
          <a:xfrm>
            <a:off x="3223530" y="1782344"/>
            <a:ext cx="1288924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Настройка балансировки </a:t>
            </a:r>
            <a:r>
              <a:rPr lang="en-US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ru-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lang="en-US" sz="105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783;p128">
            <a:extLst>
              <a:ext uri="{FF2B5EF4-FFF2-40B4-BE49-F238E27FC236}">
                <a16:creationId xmlns:a16="http://schemas.microsoft.com/office/drawing/2014/main" id="{6E3AC86F-4E81-2620-8C77-A66988E457EC}"/>
              </a:ext>
            </a:extLst>
          </p:cNvPr>
          <p:cNvSpPr txBox="1"/>
          <p:nvPr/>
        </p:nvSpPr>
        <p:spPr>
          <a:xfrm>
            <a:off x="4848291" y="1742639"/>
            <a:ext cx="117407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Настройка </a:t>
            </a: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VRRP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784;p128">
            <a:extLst>
              <a:ext uri="{FF2B5EF4-FFF2-40B4-BE49-F238E27FC236}">
                <a16:creationId xmlns:a16="http://schemas.microsoft.com/office/drawing/2014/main" id="{BB8C34A7-F262-5A79-A047-390F8E0A1770}"/>
              </a:ext>
            </a:extLst>
          </p:cNvPr>
          <p:cNvSpPr txBox="1"/>
          <p:nvPr/>
        </p:nvSpPr>
        <p:spPr>
          <a:xfrm>
            <a:off x="6596654" y="1742639"/>
            <a:ext cx="115046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Настройка </a:t>
            </a: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fail2ban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785;p128">
            <a:extLst>
              <a:ext uri="{FF2B5EF4-FFF2-40B4-BE49-F238E27FC236}">
                <a16:creationId xmlns:a16="http://schemas.microsoft.com/office/drawing/2014/main" id="{ECDE2393-F816-E4A3-E466-48843B25BFBE}"/>
              </a:ext>
            </a:extLst>
          </p:cNvPr>
          <p:cNvSpPr txBox="1"/>
          <p:nvPr/>
        </p:nvSpPr>
        <p:spPr>
          <a:xfrm>
            <a:off x="244159" y="3078827"/>
            <a:ext cx="1715023" cy="95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включение модулей сжатия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include </a:t>
            </a:r>
            <a:r>
              <a:rPr lang="en-US" sz="90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prometheus_all.conf</a:t>
            </a:r>
            <a:r>
              <a:rPr lang="en-US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изменение формата логов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включение сжатия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включение директивы </a:t>
            </a:r>
            <a:r>
              <a:rPr lang="en-US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stream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786;p128">
            <a:extLst>
              <a:ext uri="{FF2B5EF4-FFF2-40B4-BE49-F238E27FC236}">
                <a16:creationId xmlns:a16="http://schemas.microsoft.com/office/drawing/2014/main" id="{15932FE5-B0F5-1FAA-1380-1B1E5EE9A78F}"/>
              </a:ext>
            </a:extLst>
          </p:cNvPr>
          <p:cNvSpPr txBox="1"/>
          <p:nvPr/>
        </p:nvSpPr>
        <p:spPr>
          <a:xfrm>
            <a:off x="2004572" y="3078827"/>
            <a:ext cx="1643210" cy="238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описываем сервера для </a:t>
            </a:r>
            <a:r>
              <a:rPr lang="ru-RU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проксирования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логику балансировки</a:t>
            </a:r>
            <a:endParaRPr lang="en-US"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подключаем заранее сгенерированный </a:t>
            </a:r>
            <a:r>
              <a:rPr lang="en-US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ssl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серт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 ключ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настраиваем ограничения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определяем зону распределяемой памяти и </a:t>
            </a:r>
            <a:r>
              <a:rPr lang="en-US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status_zone</a:t>
            </a:r>
            <a:endParaRPr lang="ru-RU"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lang="ru-RU"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lang="ru-RU"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lang="ru-RU"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lang="en-US"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787;p128">
            <a:extLst>
              <a:ext uri="{FF2B5EF4-FFF2-40B4-BE49-F238E27FC236}">
                <a16:creationId xmlns:a16="http://schemas.microsoft.com/office/drawing/2014/main" id="{CEA10C2E-4916-3D9F-22A3-0E2E80C1E42D}"/>
              </a:ext>
            </a:extLst>
          </p:cNvPr>
          <p:cNvSpPr txBox="1"/>
          <p:nvPr/>
        </p:nvSpPr>
        <p:spPr>
          <a:xfrm>
            <a:off x="3745609" y="3078827"/>
            <a:ext cx="1523100" cy="1433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описываем сервера для </a:t>
            </a:r>
            <a:r>
              <a:rPr lang="ru-RU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проксирования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логику балансировки</a:t>
            </a:r>
            <a:endParaRPr lang="en-US"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настраиваем ограничения</a:t>
            </a:r>
            <a:endParaRPr lang="en-US"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определяем зону распределяемой памяти и </a:t>
            </a:r>
            <a:r>
              <a:rPr lang="en-US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status_zone</a:t>
            </a:r>
            <a:endParaRPr lang="ru-RU"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</a:pPr>
            <a:endParaRPr lang="ru-RU"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788;p128">
            <a:extLst>
              <a:ext uri="{FF2B5EF4-FFF2-40B4-BE49-F238E27FC236}">
                <a16:creationId xmlns:a16="http://schemas.microsoft.com/office/drawing/2014/main" id="{C47DAB98-102A-650F-8DF7-D95ABD1EF96C}"/>
              </a:ext>
            </a:extLst>
          </p:cNvPr>
          <p:cNvSpPr txBox="1"/>
          <p:nvPr/>
        </p:nvSpPr>
        <p:spPr>
          <a:xfrm>
            <a:off x="5328764" y="3078827"/>
            <a:ext cx="1620931" cy="111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используя </a:t>
            </a:r>
            <a:r>
              <a:rPr lang="en-US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keepalived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одну </a:t>
            </a:r>
            <a:r>
              <a:rPr lang="ru-RU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ноду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объявляем </a:t>
            </a:r>
            <a:r>
              <a:rPr lang="en-US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другую </a:t>
            </a:r>
            <a:r>
              <a:rPr lang="en-US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Slave 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определяем </a:t>
            </a:r>
            <a:r>
              <a:rPr lang="en-US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VirtIP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адрес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настраиваем </a:t>
            </a:r>
            <a:r>
              <a:rPr lang="en-US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track_process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для отслеживания процессов </a:t>
            </a:r>
            <a:r>
              <a:rPr lang="en-US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angie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789;p128">
            <a:extLst>
              <a:ext uri="{FF2B5EF4-FFF2-40B4-BE49-F238E27FC236}">
                <a16:creationId xmlns:a16="http://schemas.microsoft.com/office/drawing/2014/main" id="{091C66E1-9A93-FE97-154F-94140B4DB0FD}"/>
              </a:ext>
            </a:extLst>
          </p:cNvPr>
          <p:cNvSpPr txBox="1"/>
          <p:nvPr/>
        </p:nvSpPr>
        <p:spPr>
          <a:xfrm>
            <a:off x="7107561" y="3078827"/>
            <a:ext cx="1523100" cy="47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Описываем правила блокировки </a:t>
            </a:r>
            <a:r>
              <a:rPr lang="en-US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адреса клиента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DB4EAA-4CEB-B85D-7134-C3D9B1EDA249}"/>
              </a:ext>
            </a:extLst>
          </p:cNvPr>
          <p:cNvSpPr txBox="1"/>
          <p:nvPr/>
        </p:nvSpPr>
        <p:spPr>
          <a:xfrm>
            <a:off x="108557" y="2531980"/>
            <a:ext cx="15921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*зеркально на двух </a:t>
            </a:r>
            <a:r>
              <a:rPr lang="ru-RU" sz="9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нодах</a:t>
            </a:r>
            <a:endParaRPr lang="ru-RU" sz="9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146" name="Picture 2" descr="Reindeerpepo Emoji">
            <a:extLst>
              <a:ext uri="{FF2B5EF4-FFF2-40B4-BE49-F238E27FC236}">
                <a16:creationId xmlns:a16="http://schemas.microsoft.com/office/drawing/2014/main" id="{8BBBE664-313E-41BC-D638-08CF7315F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913" y="1460671"/>
            <a:ext cx="1186087" cy="11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01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EB78D-1658-BDF2-FA67-D97D49F5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frontend</a:t>
            </a:r>
            <a:r>
              <a:rPr lang="ru-RU" dirty="0"/>
              <a:t>: Настройка </a:t>
            </a:r>
            <a:r>
              <a:rPr lang="en-US" dirty="0" err="1"/>
              <a:t>angie.conf</a:t>
            </a:r>
            <a:endParaRPr lang="ru-RU" dirty="0"/>
          </a:p>
        </p:txBody>
      </p:sp>
      <p:sp>
        <p:nvSpPr>
          <p:cNvPr id="3" name="Google Shape;845;p132">
            <a:extLst>
              <a:ext uri="{FF2B5EF4-FFF2-40B4-BE49-F238E27FC236}">
                <a16:creationId xmlns:a16="http://schemas.microsoft.com/office/drawing/2014/main" id="{F4DD7DEC-56E1-A2E8-4559-CADBE7E2C721}"/>
              </a:ext>
            </a:extLst>
          </p:cNvPr>
          <p:cNvSpPr txBox="1">
            <a:spLocks/>
          </p:cNvSpPr>
          <p:nvPr/>
        </p:nvSpPr>
        <p:spPr>
          <a:xfrm>
            <a:off x="417150" y="890462"/>
            <a:ext cx="8564077" cy="4394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user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worker_processes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auto;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worker_rlimit_nofile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65536;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error_log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/var/log/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/error.log notice;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/run/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angie.pid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600" dirty="0">
                <a:latin typeface="Courier New" panose="02070309020205020404" pitchFamily="49" charset="0"/>
                <a:cs typeface="Courier New" panose="02070309020205020404" pitchFamily="49" charset="0"/>
              </a:rPr>
              <a:t>Подключаем модули сжатия</a:t>
            </a: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load_module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modules/ngx_http_brotli_static_module.so;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load_module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modules/ngx_http_brotli_filter_module.so;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events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worker_connections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256;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http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include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prometheus_all.conf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ru-RU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600" dirty="0">
                <a:latin typeface="Courier New" panose="02070309020205020404" pitchFamily="49" charset="0"/>
                <a:cs typeface="Courier New" panose="02070309020205020404" pitchFamily="49" charset="0"/>
              </a:rPr>
              <a:t>Подключаем файл для мониторинга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include       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mime.types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default_type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application/octet-stream;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log_format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main  '$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remote_addr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- 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remote_user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[$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time_local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] "$request" '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'$status 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body_bytes_sent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http_referer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'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'"$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http_user_agent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http_x_forwarded_for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"';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log_format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extended '$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remote_addr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- 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remote_user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[$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time_local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] "$request" '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'$status 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body_bytes_sent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http_referer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request_time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request_time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'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'"$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http_user_agent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http_x_forwarded_for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'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'host="$host"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server_name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server_name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request_uri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request_uri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'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'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upstream_cache_status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upstream_cache_status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upstream="$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upstream_addr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upstream_status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upstream_status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'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'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upstream_connect_time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upstream_connect_time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upstream_response_time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=="$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upstream_response_time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"';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/var/log/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/access.log  main;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sendfile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on;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tcp_nopush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on;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keepalive_timeout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65;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600" dirty="0">
                <a:latin typeface="Courier New" panose="02070309020205020404" pitchFamily="49" charset="0"/>
                <a:cs typeface="Courier New" panose="02070309020205020404" pitchFamily="49" charset="0"/>
              </a:rPr>
              <a:t>включаем сжатие для текстов</a:t>
            </a:r>
          </a:p>
          <a:p>
            <a:pPr>
              <a:buClr>
                <a:schemeClr val="dk1"/>
              </a:buClr>
              <a:buSzPct val="100000"/>
            </a:pPr>
            <a:r>
              <a:rPr lang="ru-RU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on;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gzip_static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on;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gzip_comp_level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gzip_types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text/plain text/xml text/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application/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application/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image/x-icon image/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svg+xml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brotli_static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on;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brotli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on;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brotli_comp_level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brotli_types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text/plain text/xml text/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application/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application/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image/x-icon image/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svg+xml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limit_req_zone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binary_remote_addr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zone={{ zone }}:{{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zone_size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}} rate={{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zone_rate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}}r/s;</a:t>
            </a:r>
            <a:r>
              <a:rPr lang="ru-RU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600" dirty="0">
                <a:latin typeface="Courier New" panose="02070309020205020404" pitchFamily="49" charset="0"/>
                <a:cs typeface="Courier New" panose="02070309020205020404" pitchFamily="49" charset="0"/>
              </a:rPr>
              <a:t>Объявляем ограничения по запросам</a:t>
            </a: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include 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http.d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/*.conf;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stream {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log_format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proxy '$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remote_addr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[$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time_local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] '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'$protocol status=$status bytes-sent=$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bytes_sent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bytes-received=$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bytes_received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'session-time=$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session_time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upstream="$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upstream_addr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'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'upstream-bytes-sent="$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upstream_bytes_sent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"upstream-bytes-received=$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upstream_bytes_received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 upstream-connect-time="$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upstream_connect_time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"';</a:t>
            </a:r>
          </a:p>
          <a:p>
            <a:pPr>
              <a:buClr>
                <a:schemeClr val="dk1"/>
              </a:buClr>
              <a:buSzPct val="100000"/>
            </a:pP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   include 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angie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stream.d</a:t>
            </a: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/*.conf;</a:t>
            </a:r>
            <a:r>
              <a:rPr lang="ru-RU" sz="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sz="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314" name="Picture 2" descr="sad Emoji">
            <a:extLst>
              <a:ext uri="{FF2B5EF4-FFF2-40B4-BE49-F238E27FC236}">
                <a16:creationId xmlns:a16="http://schemas.microsoft.com/office/drawing/2014/main" id="{1C460AA4-7702-C6A7-0410-EB228564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292" y="1514475"/>
            <a:ext cx="10668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51422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2743</Words>
  <Application>Microsoft Office PowerPoint</Application>
  <PresentationFormat>Экран (16:9)</PresentationFormat>
  <Paragraphs>367</Paragraphs>
  <Slides>27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Roboto</vt:lpstr>
      <vt:lpstr>Courier New</vt:lpstr>
      <vt:lpstr>Arial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Реализация отказоустойчивой системы балансировки трафика L4/L7 на базе Nginx/Angie    </vt:lpstr>
      <vt:lpstr>План защиты</vt:lpstr>
      <vt:lpstr>Презентация PowerPoint</vt:lpstr>
      <vt:lpstr>Какие технологии использовались </vt:lpstr>
      <vt:lpstr>Реализация backend стенда</vt:lpstr>
      <vt:lpstr>Реализация frontend: Логика</vt:lpstr>
      <vt:lpstr>Реализация frontend: Настройка angie.conf</vt:lpstr>
      <vt:lpstr>Реализация frontend: Настройка балансировки L7</vt:lpstr>
      <vt:lpstr>Реализация frontend: Настройка балансировки L4</vt:lpstr>
      <vt:lpstr>Реализация frontend: Настройка VRRP</vt:lpstr>
      <vt:lpstr>Реализация frontend: Настройка fail2ban</vt:lpstr>
      <vt:lpstr>Что получилось</vt:lpstr>
      <vt:lpstr>План тестирования</vt:lpstr>
      <vt:lpstr>Результаты тестирования 1</vt:lpstr>
      <vt:lpstr>Результаты тестирования 2</vt:lpstr>
      <vt:lpstr>Результаты тестирования 3</vt:lpstr>
      <vt:lpstr>Результаты тестирования 3: Графики</vt:lpstr>
      <vt:lpstr>Результаты тестирования 4</vt:lpstr>
      <vt:lpstr>Результаты тестирования 4: Графики</vt:lpstr>
      <vt:lpstr>Результаты тестирования 5</vt:lpstr>
      <vt:lpstr>Результаты тестирования 6</vt:lpstr>
      <vt:lpstr>Результаты тестирования 7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Asbjorn</cp:lastModifiedBy>
  <cp:revision>30</cp:revision>
  <dcterms:modified xsi:type="dcterms:W3CDTF">2025-01-14T23:36:18Z</dcterms:modified>
</cp:coreProperties>
</file>